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18" r:id="rId2"/>
    <p:sldId id="339" r:id="rId3"/>
    <p:sldId id="340" r:id="rId4"/>
    <p:sldId id="343" r:id="rId5"/>
    <p:sldId id="344" r:id="rId6"/>
    <p:sldId id="341" r:id="rId7"/>
    <p:sldId id="342" r:id="rId8"/>
    <p:sldId id="345" r:id="rId9"/>
    <p:sldId id="347" r:id="rId10"/>
    <p:sldId id="348" r:id="rId11"/>
    <p:sldId id="349" r:id="rId12"/>
    <p:sldId id="364" r:id="rId13"/>
    <p:sldId id="366" r:id="rId14"/>
    <p:sldId id="379" r:id="rId15"/>
    <p:sldId id="372" r:id="rId16"/>
    <p:sldId id="373" r:id="rId17"/>
    <p:sldId id="374" r:id="rId18"/>
    <p:sldId id="375" r:id="rId19"/>
    <p:sldId id="376"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29" autoAdjust="0"/>
  </p:normalViewPr>
  <p:slideViewPr>
    <p:cSldViewPr showGuides="1">
      <p:cViewPr varScale="1">
        <p:scale>
          <a:sx n="70" d="100"/>
          <a:sy n="70" d="100"/>
        </p:scale>
        <p:origin x="-120" y="-16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pPr/>
              <a:t>10-Dec-21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pPr/>
              <a:t>‹#›</a:t>
            </a:fld>
            <a:endParaRPr lang="en-US"/>
          </a:p>
        </p:txBody>
      </p:sp>
    </p:spTree>
    <p:extLst>
      <p:ext uri="{BB962C8B-B14F-4D97-AF65-F5344CB8AC3E}">
        <p14:creationId xmlns:p14="http://schemas.microsoft.com/office/powerpoint/2010/main" xmlns=""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pPr/>
              <a:t>10-Dec-21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pPr/>
              <a:t>‹#›</a:t>
            </a:fld>
            <a:endParaRPr lang="en-US"/>
          </a:p>
        </p:txBody>
      </p:sp>
    </p:spTree>
    <p:extLst>
      <p:ext uri="{BB962C8B-B14F-4D97-AF65-F5344CB8AC3E}">
        <p14:creationId xmlns:p14="http://schemas.microsoft.com/office/powerpoint/2010/main" xmlns=""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xmlns="" val="949990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10-Dec-21</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xmlns="" val="4600953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10-Dec-21</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790354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10-Dec-21</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382540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10-Dec-21</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618133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10-Dec-21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253407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pPr/>
              <a:t>10-Dec-21</a:t>
            </a:fld>
            <a:endParaRPr/>
          </a:p>
        </p:txBody>
      </p:sp>
      <p:sp>
        <p:nvSpPr>
          <p:cNvPr id="9" name="Slide Number Placeholder 8"/>
          <p:cNvSpPr>
            <a:spLocks noGrp="1"/>
          </p:cNvSpPr>
          <p:nvPr>
            <p:ph type="sldNum" sz="quarter" idx="12"/>
          </p:nvPr>
        </p:nvSpPr>
        <p:spPr/>
        <p:txBody>
          <a:bodyPr/>
          <a:lstStyle/>
          <a:p>
            <a:fld id="{2A013F82-EE5E-44EE-A61D-E31C6657F26F}" type="slidenum">
              <a:rPr/>
              <a:p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084195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pPr/>
              <a:t>10-Dec-21</a:t>
            </a:fld>
            <a:endParaRPr/>
          </a:p>
        </p:txBody>
      </p:sp>
      <p:sp>
        <p:nvSpPr>
          <p:cNvPr id="5" name="Slide Number Placeholder 4"/>
          <p:cNvSpPr>
            <a:spLocks noGrp="1"/>
          </p:cNvSpPr>
          <p:nvPr>
            <p:ph type="sldNum" sz="quarter" idx="12"/>
          </p:nvPr>
        </p:nvSpPr>
        <p:spPr/>
        <p:txBody>
          <a:bodyPr/>
          <a:lstStyle/>
          <a:p>
            <a:fld id="{2A013F82-EE5E-44EE-A61D-E31C6657F26F}" type="slidenum">
              <a:rPr/>
              <a:p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266314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pPr/>
              <a:t>10-Dec-21</a:t>
            </a:fld>
            <a:endParaRPr/>
          </a:p>
        </p:txBody>
      </p:sp>
      <p:sp>
        <p:nvSpPr>
          <p:cNvPr id="4" name="Slide Number Placeholder 3"/>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xmlns="" val="36075401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10-Dec-21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449815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491721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10-Dec-21</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xmlns=""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xmlns=""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 </a:t>
            </a:r>
            <a:r>
              <a:rPr lang="en-US" b="1" i="1" dirty="0" smtClean="0">
                <a:solidFill>
                  <a:srgbClr val="E05F2C"/>
                </a:solidFill>
              </a:rPr>
              <a:t>Presented </a:t>
            </a:r>
            <a:r>
              <a:rPr lang="en-US" b="1" i="1" dirty="0">
                <a:solidFill>
                  <a:srgbClr val="E05F2C"/>
                </a:solidFill>
              </a:rPr>
              <a:t>By: </a:t>
            </a:r>
            <a:r>
              <a:rPr lang="en-US" b="1" i="1" dirty="0" smtClean="0">
                <a:solidFill>
                  <a:srgbClr val="E05F2C"/>
                </a:solidFill>
              </a:rPr>
              <a:t>Manjunath Aparoji</a:t>
            </a:r>
            <a:endParaRPr lang="en-US" b="1" i="1" dirty="0">
              <a:solidFill>
                <a:srgbClr val="E05F2C"/>
              </a:solidFill>
            </a:endParaRPr>
          </a:p>
        </p:txBody>
      </p:sp>
      <p:sp>
        <p:nvSpPr>
          <p:cNvPr id="22" name="Title 21">
            <a:extLst>
              <a:ext uri="{FF2B5EF4-FFF2-40B4-BE49-F238E27FC236}">
                <a16:creationId xmlns:a16="http://schemas.microsoft.com/office/drawing/2014/main" xmlns=""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r>
              <a:rPr lang="en-IN" sz="3600" b="1" i="1" dirty="0">
                <a:solidFill>
                  <a:schemeClr val="accent1">
                    <a:lumMod val="75000"/>
                  </a:schemeClr>
                </a:solidFill>
              </a:rPr>
              <a:t/>
            </a:r>
            <a:br>
              <a:rPr lang="en-IN" sz="3600" b="1" i="1" dirty="0">
                <a:solidFill>
                  <a:schemeClr val="accent1">
                    <a:lumMod val="75000"/>
                  </a:schemeClr>
                </a:solidFill>
              </a:rPr>
            </a:br>
            <a:r>
              <a:rPr lang="en-IN" sz="4400" dirty="0"/>
              <a:t/>
            </a:r>
            <a:br>
              <a:rPr lang="en-IN" sz="4400" dirty="0"/>
            </a:br>
            <a:r>
              <a:rPr lang="en-IN" sz="3600" b="1" dirty="0">
                <a:solidFill>
                  <a:schemeClr val="accent6">
                    <a:lumMod val="75000"/>
                  </a:schemeClr>
                </a:solidFill>
              </a:rPr>
              <a:t>“</a:t>
            </a:r>
            <a:r>
              <a:rPr lang="en-IN" sz="3400" b="1" dirty="0">
                <a:solidFill>
                  <a:schemeClr val="accent6">
                    <a:lumMod val="75000"/>
                  </a:schemeClr>
                </a:solidFill>
              </a:rPr>
              <a:t>Malignant Comment Classifier</a:t>
            </a:r>
            <a:r>
              <a:rPr lang="en-IN" sz="3600" b="1" dirty="0">
                <a:solidFill>
                  <a:schemeClr val="accent6">
                    <a:lumMod val="75000"/>
                  </a:schemeClr>
                </a:solidFill>
              </a:rPr>
              <a:t>”</a:t>
            </a:r>
          </a:p>
        </p:txBody>
      </p:sp>
      <p:sp>
        <p:nvSpPr>
          <p:cNvPr id="48" name="Rectangle 47">
            <a:extLst>
              <a:ext uri="{FF2B5EF4-FFF2-40B4-BE49-F238E27FC236}">
                <a16:creationId xmlns:a16="http://schemas.microsoft.com/office/drawing/2014/main" xmlns="" id="{D5E70A75-9E53-42DC-AF9C-D15EA1B4F7A1}"/>
              </a:ext>
            </a:extLst>
          </p:cNvPr>
          <p:cNvSpPr/>
          <p:nvPr/>
        </p:nvSpPr>
        <p:spPr>
          <a:xfrm>
            <a:off x="1065212" y="0"/>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xmlns=""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xmlns="" id="{6F6A92C9-80B7-46A6-AA3C-EF7A2A3085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73038" y="2348880"/>
            <a:ext cx="6861080" cy="3096344"/>
          </a:xfrm>
          <a:prstGeom prst="rect">
            <a:avLst/>
          </a:prstGeom>
        </p:spPr>
      </p:pic>
    </p:spTree>
    <p:extLst>
      <p:ext uri="{BB962C8B-B14F-4D97-AF65-F5344CB8AC3E}">
        <p14:creationId xmlns:p14="http://schemas.microsoft.com/office/powerpoint/2010/main" xmlns="" val="23201155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C1AC13-5ADE-4C3D-A40B-B84A074851A8}"/>
              </a:ext>
            </a:extLst>
          </p:cNvPr>
          <p:cNvSpPr>
            <a:spLocks noGrp="1"/>
          </p:cNvSpPr>
          <p:nvPr>
            <p:ph type="title"/>
          </p:nvPr>
        </p:nvSpPr>
        <p:spPr>
          <a:xfrm>
            <a:off x="1522413" y="0"/>
            <a:ext cx="9829799" cy="1628800"/>
          </a:xfrm>
        </p:spPr>
        <p:txBody>
          <a:bodyPr>
            <a:normAutofit/>
          </a:bodyPr>
          <a:lstStyle/>
          <a:p>
            <a:r>
              <a:rPr lang="en-IN" dirty="0"/>
              <a:t>Visualization:</a:t>
            </a:r>
          </a:p>
        </p:txBody>
      </p:sp>
      <p:sp>
        <p:nvSpPr>
          <p:cNvPr id="4" name="Content Placeholder 3">
            <a:extLst>
              <a:ext uri="{FF2B5EF4-FFF2-40B4-BE49-F238E27FC236}">
                <a16:creationId xmlns:a16="http://schemas.microsoft.com/office/drawing/2014/main" xmlns="" id="{FE5E8C88-5D24-4AD0-9A19-1F7AD578D561}"/>
              </a:ext>
            </a:extLst>
          </p:cNvPr>
          <p:cNvSpPr>
            <a:spLocks noGrp="1"/>
          </p:cNvSpPr>
          <p:nvPr>
            <p:ph idx="1"/>
          </p:nvPr>
        </p:nvSpPr>
        <p:spPr>
          <a:xfrm>
            <a:off x="1522413" y="4941168"/>
            <a:ext cx="9829799" cy="1854200"/>
          </a:xfrm>
        </p:spPr>
        <p:txBody>
          <a:bodyPr>
            <a:normAutofit/>
          </a:bodyPr>
          <a:lstStyle/>
          <a:p>
            <a:endParaRPr lang="en-IN" dirty="0"/>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The above both figures are representing the word occurrence in case of malignant and highly malignant comments respectively.</a:t>
            </a:r>
            <a:endParaRPr lang="en-IN" sz="2000" dirty="0">
              <a:latin typeface="Century" panose="02040604050505020304" pitchFamily="18" charset="0"/>
            </a:endParaRPr>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xmlns="" id="{5ADEA348-20BC-42C5-B930-C3377093AA21}"/>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2412" y="1772816"/>
            <a:ext cx="4798871" cy="3258392"/>
          </a:xfrm>
          <a:prstGeom prst="rect">
            <a:avLst/>
          </a:prstGeom>
          <a:noFill/>
          <a:ln>
            <a:noFill/>
          </a:ln>
        </p:spPr>
      </p:pic>
      <p:pic>
        <p:nvPicPr>
          <p:cNvPr id="7" name="Picture 6">
            <a:extLst>
              <a:ext uri="{FF2B5EF4-FFF2-40B4-BE49-F238E27FC236}">
                <a16:creationId xmlns:a16="http://schemas.microsoft.com/office/drawing/2014/main" xmlns="" id="{CC500D53-1F30-43BB-911F-C3ABFD2755A2}"/>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388475" y="1799803"/>
            <a:ext cx="4896545" cy="3258393"/>
          </a:xfrm>
          <a:prstGeom prst="rect">
            <a:avLst/>
          </a:prstGeom>
          <a:noFill/>
          <a:ln>
            <a:noFill/>
          </a:ln>
        </p:spPr>
      </p:pic>
    </p:spTree>
    <p:extLst>
      <p:ext uri="{BB962C8B-B14F-4D97-AF65-F5344CB8AC3E}">
        <p14:creationId xmlns:p14="http://schemas.microsoft.com/office/powerpoint/2010/main" xmlns="" val="852241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B6F3E-917E-4390-8E4E-D52E55B22909}"/>
              </a:ext>
            </a:extLst>
          </p:cNvPr>
          <p:cNvSpPr>
            <a:spLocks noGrp="1"/>
          </p:cNvSpPr>
          <p:nvPr>
            <p:ph type="title"/>
          </p:nvPr>
        </p:nvSpPr>
        <p:spPr>
          <a:xfrm>
            <a:off x="1522413" y="620688"/>
            <a:ext cx="9829799" cy="1080120"/>
          </a:xfrm>
        </p:spPr>
        <p:txBody>
          <a:bodyPr>
            <a:normAutofit/>
          </a:bodyPr>
          <a:lstStyle/>
          <a:p>
            <a:r>
              <a:rPr lang="en-IN" dirty="0"/>
              <a:t>Vizualization:</a:t>
            </a:r>
          </a:p>
        </p:txBody>
      </p:sp>
      <p:sp>
        <p:nvSpPr>
          <p:cNvPr id="4" name="Content Placeholder 3">
            <a:extLst>
              <a:ext uri="{FF2B5EF4-FFF2-40B4-BE49-F238E27FC236}">
                <a16:creationId xmlns:a16="http://schemas.microsoft.com/office/drawing/2014/main" xmlns="" id="{89F4C76E-BF91-4458-B3DE-B595F138FE2E}"/>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marL="342900" lvl="0" indent="-342900">
              <a:lnSpc>
                <a:spcPct val="107000"/>
              </a:lnSpc>
              <a:spcAft>
                <a:spcPts val="800"/>
              </a:spcAft>
              <a:buFont typeface="Wingdings" panose="05000000000000000000" pitchFamily="2" charset="2"/>
              <a:buChar char=""/>
            </a:pPr>
            <a:r>
              <a:rPr lang="en-IN" sz="20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The above both figures are representing the word occurrence in case of threat and highly rude comments respectively.</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E99EBD51-BACB-4C5D-96DD-E57C3C901D67}"/>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629916" y="1963945"/>
            <a:ext cx="4752528" cy="3096344"/>
          </a:xfrm>
          <a:prstGeom prst="rect">
            <a:avLst/>
          </a:prstGeom>
          <a:noFill/>
          <a:ln>
            <a:noFill/>
          </a:ln>
        </p:spPr>
      </p:pic>
      <p:pic>
        <p:nvPicPr>
          <p:cNvPr id="6" name="Picture 5">
            <a:extLst>
              <a:ext uri="{FF2B5EF4-FFF2-40B4-BE49-F238E27FC236}">
                <a16:creationId xmlns:a16="http://schemas.microsoft.com/office/drawing/2014/main" xmlns="" id="{4892F1D6-1538-4EF2-9B55-4FE2759B7104}"/>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437311" y="1981199"/>
            <a:ext cx="5022403" cy="3079089"/>
          </a:xfrm>
          <a:prstGeom prst="rect">
            <a:avLst/>
          </a:prstGeom>
          <a:noFill/>
          <a:ln>
            <a:noFill/>
          </a:ln>
        </p:spPr>
      </p:pic>
    </p:spTree>
    <p:extLst>
      <p:ext uri="{BB962C8B-B14F-4D97-AF65-F5344CB8AC3E}">
        <p14:creationId xmlns:p14="http://schemas.microsoft.com/office/powerpoint/2010/main" xmlns="" val="11026056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xmlns="" id="{E4B3A8C0-A406-4DA4-8E8C-E4E8E163BC22}"/>
              </a:ext>
            </a:extLst>
          </p:cNvPr>
          <p:cNvSpPr>
            <a:spLocks noGrp="1"/>
          </p:cNvSpPr>
          <p:nvPr>
            <p:ph idx="1"/>
          </p:nvPr>
        </p:nvSpPr>
        <p:spPr>
          <a:xfrm>
            <a:off x="1522413" y="1700808"/>
            <a:ext cx="9829799" cy="4468217"/>
          </a:xfrm>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This project is more about exploration, feature engineering and classification that can be done on this data. Since the data set is huge and includes many categories of comments, we can do good amount of data exploration and derive some interesting features using the comments text column available. </a:t>
            </a:r>
            <a:endParaRPr lang="en-IN" sz="20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Just make the comments more appropriate so that we’ll get less word to process and get more accuracy.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Removed extra spaces, converted email address into email keyword, likely wise phone number etc. Tried to make Comments small and more appropriate as much as it was possible.</a:t>
            </a:r>
          </a:p>
        </p:txBody>
      </p:sp>
    </p:spTree>
    <p:extLst>
      <p:ext uri="{BB962C8B-B14F-4D97-AF65-F5344CB8AC3E}">
        <p14:creationId xmlns:p14="http://schemas.microsoft.com/office/powerpoint/2010/main" xmlns="" val="32723257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xmlns="" id="{8B9EA6FF-3AAD-4215-BFEA-1493DEB760E7}"/>
              </a:ext>
            </a:extLst>
          </p:cNvPr>
          <p:cNvSpPr>
            <a:spLocks noGrp="1"/>
          </p:cNvSpPr>
          <p:nvPr>
            <p:ph idx="1"/>
          </p:nvPr>
        </p:nvSpPr>
        <p:spPr>
          <a:xfrm>
            <a:off x="1522413" y="1700808"/>
            <a:ext cx="9829799" cy="4968552"/>
          </a:xfrm>
        </p:spPr>
        <p:txBody>
          <a:bodyPr>
            <a:noAutofit/>
          </a:bodyPr>
          <a:lstStyle/>
          <a:p>
            <a:pPr>
              <a:lnSpc>
                <a:spcPct val="107000"/>
              </a:lnSpc>
              <a:spcAft>
                <a:spcPts val="800"/>
              </a:spcAft>
            </a:pPr>
            <a:r>
              <a:rPr lang="en-IN" sz="2000" dirty="0">
                <a:effectLst/>
                <a:latin typeface="Century" panose="02040604050505020304" pitchFamily="18" charset="0"/>
                <a:ea typeface="Calibri" panose="020F0502020204030204" pitchFamily="34" charset="0"/>
                <a:cs typeface="Times New Roman" panose="02020603050405020304" pitchFamily="18" charset="0"/>
              </a:rPr>
              <a:t>In this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nlp</a:t>
            </a:r>
            <a:r>
              <a:rPr lang="en-IN" sz="2000" dirty="0">
                <a:effectLst/>
                <a:latin typeface="Century" panose="02040604050505020304" pitchFamily="18" charset="0"/>
                <a:ea typeface="Calibri" panose="020F0502020204030204" pitchFamily="34" charset="0"/>
                <a:cs typeface="Times New Roman" panose="02020603050405020304" pitchFamily="18" charset="0"/>
              </a:rPr>
              <a:t> based project we need to predict multiple targets which are binary. I have converted the text into vectors using TFIDF vectorizer and separated our feature and labels then build the model using One Vs Rest Classifier.  Among all the algorithms which I have used for this purpose I have chosen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as best suitable algorithm for our final model as it is performing well compared to other algorithms while evaluating with different metrics I have used following algorithms and evaluated them</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LogisticRegression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MultinomialNB</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LightGBMClassifier</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SGDClassifier</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a:lnSpc>
                <a:spcPct val="107000"/>
              </a:lnSpc>
              <a:spcBef>
                <a:spcPts val="300"/>
              </a:spcBef>
              <a:spcAft>
                <a:spcPts val="300"/>
              </a:spcAft>
            </a:pPr>
            <a:r>
              <a:rPr lang="en-IN" sz="2000" dirty="0">
                <a:effectLst/>
                <a:latin typeface="Century" panose="02040604050505020304" pitchFamily="18" charset="0"/>
                <a:ea typeface="Calibri" panose="020F0502020204030204" pitchFamily="34" charset="0"/>
                <a:cs typeface="Times New Roman" panose="02020603050405020304" pitchFamily="18" charset="0"/>
              </a:rPr>
              <a:t>From all of these above models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was giving me good performance.</a:t>
            </a:r>
          </a:p>
          <a:p>
            <a:pPr marL="342900" lvl="0" indent="-342900">
              <a:lnSpc>
                <a:spcPct val="107000"/>
              </a:lnSpc>
              <a:spcBef>
                <a:spcPts val="300"/>
              </a:spcBef>
              <a:spcAft>
                <a:spcPts val="300"/>
              </a:spcAft>
              <a:buFont typeface="Wingdings" panose="05000000000000000000" pitchFamily="2" charset="2"/>
              <a:buChar char=""/>
            </a:pPr>
            <a:endParaRPr lang="en-IN" sz="1900" dirty="0">
              <a:latin typeface="Century" panose="02040604050505020304" pitchFamily="18" charset="0"/>
            </a:endParaRPr>
          </a:p>
        </p:txBody>
      </p:sp>
    </p:spTree>
    <p:extLst>
      <p:ext uri="{BB962C8B-B14F-4D97-AF65-F5344CB8AC3E}">
        <p14:creationId xmlns:p14="http://schemas.microsoft.com/office/powerpoint/2010/main" xmlns="" val="14897599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5B0F6AB-973D-4695-B6BE-6A883B9C90F1}"/>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413892" y="332656"/>
            <a:ext cx="10081120" cy="4824536"/>
          </a:xfrm>
          <a:prstGeom prst="rect">
            <a:avLst/>
          </a:prstGeom>
          <a:noFill/>
          <a:ln>
            <a:noFill/>
          </a:ln>
        </p:spPr>
      </p:pic>
      <p:sp>
        <p:nvSpPr>
          <p:cNvPr id="3" name="TextBox 2">
            <a:extLst>
              <a:ext uri="{FF2B5EF4-FFF2-40B4-BE49-F238E27FC236}">
                <a16:creationId xmlns:a16="http://schemas.microsoft.com/office/drawing/2014/main" xmlns="" id="{E46E068E-AD78-4353-8794-3E21A8BAF062}"/>
              </a:ext>
            </a:extLst>
          </p:cNvPr>
          <p:cNvSpPr txBox="1"/>
          <p:nvPr/>
        </p:nvSpPr>
        <p:spPr>
          <a:xfrm>
            <a:off x="1989956" y="5517232"/>
            <a:ext cx="9433048" cy="707886"/>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latin typeface="Century" panose="02040604050505020304" pitchFamily="18" charset="0"/>
              </a:rPr>
              <a:t>I got Linear SVC as the best model. So I have to do hyper parameter </a:t>
            </a:r>
            <a:r>
              <a:rPr lang="en-IN" sz="2000" dirty="0" err="1">
                <a:latin typeface="Century" panose="02040604050505020304" pitchFamily="18" charset="0"/>
              </a:rPr>
              <a:t>tunnig</a:t>
            </a:r>
            <a:r>
              <a:rPr lang="en-IN" sz="2000" dirty="0">
                <a:latin typeface="Century" panose="02040604050505020304" pitchFamily="18" charset="0"/>
              </a:rPr>
              <a:t> for this best model.</a:t>
            </a:r>
          </a:p>
        </p:txBody>
      </p:sp>
    </p:spTree>
    <p:extLst>
      <p:ext uri="{BB962C8B-B14F-4D97-AF65-F5344CB8AC3E}">
        <p14:creationId xmlns:p14="http://schemas.microsoft.com/office/powerpoint/2010/main" xmlns="" val="27378368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98C0E-0647-4479-BCE6-48C56E91BEE5}"/>
              </a:ext>
            </a:extLst>
          </p:cNvPr>
          <p:cNvSpPr>
            <a:spLocks noGrp="1"/>
          </p:cNvSpPr>
          <p:nvPr>
            <p:ph type="title"/>
          </p:nvPr>
        </p:nvSpPr>
        <p:spPr>
          <a:xfrm>
            <a:off x="1522413" y="44624"/>
            <a:ext cx="9829799" cy="648072"/>
          </a:xfrm>
        </p:spPr>
        <p:txBody>
          <a:bodyPr/>
          <a:lstStyle/>
          <a:p>
            <a:r>
              <a:rPr lang="en-IN" dirty="0"/>
              <a:t>Hyper Parameter Tunning:</a:t>
            </a:r>
          </a:p>
        </p:txBody>
      </p:sp>
      <p:pic>
        <p:nvPicPr>
          <p:cNvPr id="7" name="Picture 6">
            <a:extLst>
              <a:ext uri="{FF2B5EF4-FFF2-40B4-BE49-F238E27FC236}">
                <a16:creationId xmlns:a16="http://schemas.microsoft.com/office/drawing/2014/main" xmlns="" id="{69C02C0E-8ED5-4882-911D-07270DA3CE47}"/>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413892" y="764704"/>
            <a:ext cx="9938320" cy="3744416"/>
          </a:xfrm>
          <a:prstGeom prst="rect">
            <a:avLst/>
          </a:prstGeom>
          <a:noFill/>
          <a:ln>
            <a:noFill/>
          </a:ln>
        </p:spPr>
      </p:pic>
      <p:pic>
        <p:nvPicPr>
          <p:cNvPr id="8" name="Content Placeholder 7">
            <a:extLst>
              <a:ext uri="{FF2B5EF4-FFF2-40B4-BE49-F238E27FC236}">
                <a16:creationId xmlns:a16="http://schemas.microsoft.com/office/drawing/2014/main" xmlns="" id="{F206AF18-084F-4F33-88D4-ED25B9D4B8EA}"/>
              </a:ext>
            </a:extLst>
          </p:cNvPr>
          <p:cNvPicPr>
            <a:picLocks noGrp="1" noChangeAspect="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1413892" y="4509120"/>
            <a:ext cx="7158303" cy="1752381"/>
          </a:xfrm>
          <a:prstGeom prst="rect">
            <a:avLst/>
          </a:prstGeom>
          <a:noFill/>
          <a:ln>
            <a:noFill/>
          </a:ln>
        </p:spPr>
      </p:pic>
    </p:spTree>
    <p:extLst>
      <p:ext uri="{BB962C8B-B14F-4D97-AF65-F5344CB8AC3E}">
        <p14:creationId xmlns:p14="http://schemas.microsoft.com/office/powerpoint/2010/main" xmlns="" val="294382765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415D3-5AE3-4A97-A0DD-07373C0FCF78}"/>
              </a:ext>
            </a:extLst>
          </p:cNvPr>
          <p:cNvSpPr>
            <a:spLocks noGrp="1"/>
          </p:cNvSpPr>
          <p:nvPr>
            <p:ph type="title"/>
          </p:nvPr>
        </p:nvSpPr>
        <p:spPr>
          <a:xfrm>
            <a:off x="1522413" y="0"/>
            <a:ext cx="9829799" cy="688975"/>
          </a:xfrm>
        </p:spPr>
        <p:txBody>
          <a:bodyPr/>
          <a:lstStyle/>
          <a:p>
            <a:r>
              <a:rPr lang="en-IN" dirty="0"/>
              <a:t>Hyper Parameter Tunning:</a:t>
            </a:r>
          </a:p>
        </p:txBody>
      </p:sp>
      <p:sp>
        <p:nvSpPr>
          <p:cNvPr id="6" name="TextBox 5">
            <a:extLst>
              <a:ext uri="{FF2B5EF4-FFF2-40B4-BE49-F238E27FC236}">
                <a16:creationId xmlns:a16="http://schemas.microsoft.com/office/drawing/2014/main" xmlns="" id="{E67BC49D-BE1B-4638-968E-0A464BE96EC9}"/>
              </a:ext>
            </a:extLst>
          </p:cNvPr>
          <p:cNvSpPr txBox="1"/>
          <p:nvPr/>
        </p:nvSpPr>
        <p:spPr>
          <a:xfrm>
            <a:off x="1629915" y="5373216"/>
            <a:ext cx="9722297" cy="1264642"/>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And after doing hyperparameter tuning I got above parameters as best suitable parameters for our final </a:t>
            </a:r>
            <a:r>
              <a:rPr lang="en-IN" sz="1700" dirty="0">
                <a:effectLst/>
                <a:latin typeface="Century" panose="02040604050505020304" pitchFamily="18" charset="0"/>
                <a:ea typeface="Calibri" panose="020F0502020204030204" pitchFamily="34" charset="0"/>
                <a:cs typeface="Times New Roman" panose="02020603050405020304" pitchFamily="18" charset="0"/>
              </a:rPr>
              <a:t>model</a:t>
            </a:r>
            <a:r>
              <a:rPr lang="en-IN" sz="1800" dirty="0">
                <a:effectLst/>
                <a:latin typeface="Century" panose="02040604050505020304" pitchFamily="18"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 I have tested my final model using these parameters and got better results compared to earlier results for my final model.</a:t>
            </a:r>
          </a:p>
        </p:txBody>
      </p:sp>
      <p:pic>
        <p:nvPicPr>
          <p:cNvPr id="5" name="Picture 4">
            <a:extLst>
              <a:ext uri="{FF2B5EF4-FFF2-40B4-BE49-F238E27FC236}">
                <a16:creationId xmlns:a16="http://schemas.microsoft.com/office/drawing/2014/main" xmlns="" id="{ACE2F6EF-3BEC-4577-A03D-C7F7EED793C4}"/>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2413" y="679264"/>
            <a:ext cx="9722296" cy="1644650"/>
          </a:xfrm>
          <a:prstGeom prst="rect">
            <a:avLst/>
          </a:prstGeom>
          <a:noFill/>
          <a:ln>
            <a:noFill/>
          </a:ln>
        </p:spPr>
      </p:pic>
      <p:pic>
        <p:nvPicPr>
          <p:cNvPr id="8" name="Picture 7">
            <a:extLst>
              <a:ext uri="{FF2B5EF4-FFF2-40B4-BE49-F238E27FC236}">
                <a16:creationId xmlns:a16="http://schemas.microsoft.com/office/drawing/2014/main" xmlns="" id="{24CAC10D-5DBB-4BCE-A29A-C35835170986}"/>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917948" y="2415780"/>
            <a:ext cx="2076450" cy="2875280"/>
          </a:xfrm>
          <a:prstGeom prst="rect">
            <a:avLst/>
          </a:prstGeom>
          <a:noFill/>
          <a:ln>
            <a:noFill/>
          </a:ln>
        </p:spPr>
      </p:pic>
    </p:spTree>
    <p:extLst>
      <p:ext uri="{BB962C8B-B14F-4D97-AF65-F5344CB8AC3E}">
        <p14:creationId xmlns:p14="http://schemas.microsoft.com/office/powerpoint/2010/main" xmlns="" val="2936035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6DC4A-EAA2-4E00-965C-67003F049E5E}"/>
              </a:ext>
            </a:extLst>
          </p:cNvPr>
          <p:cNvSpPr>
            <a:spLocks noGrp="1"/>
          </p:cNvSpPr>
          <p:nvPr>
            <p:ph type="title"/>
          </p:nvPr>
        </p:nvSpPr>
        <p:spPr/>
        <p:txBody>
          <a:bodyPr>
            <a:normAutofit/>
          </a:bodyPr>
          <a:lstStyle/>
          <a:p>
            <a:r>
              <a:rPr lang="en-IN" sz="3200" dirty="0"/>
              <a:t>Saving the model and predictions for test dataset using saved model:</a:t>
            </a:r>
          </a:p>
        </p:txBody>
      </p:sp>
      <p:sp>
        <p:nvSpPr>
          <p:cNvPr id="6" name="Content Placeholder 5">
            <a:extLst>
              <a:ext uri="{FF2B5EF4-FFF2-40B4-BE49-F238E27FC236}">
                <a16:creationId xmlns:a16="http://schemas.microsoft.com/office/drawing/2014/main" xmlns=""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xmlns="" id="{E681DA89-A5EE-4ED7-B816-E80ADAE3AFFD}"/>
              </a:ext>
            </a:extLst>
          </p:cNvPr>
          <p:cNvSpPr txBox="1"/>
          <p:nvPr/>
        </p:nvSpPr>
        <p:spPr>
          <a:xfrm>
            <a:off x="1629916" y="5669558"/>
            <a:ext cx="9722296" cy="37555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malignance</a:t>
            </a:r>
            <a:r>
              <a:rPr lang="en-IN" sz="1800" b="1" dirty="0">
                <a:effectLst/>
                <a:latin typeface="Calibri" panose="020F0502020204030204" pitchFamily="34" charset="0"/>
                <a:ea typeface="Calibri" panose="020F0502020204030204" pitchFamily="34" charset="0"/>
                <a:cs typeface="Calibri" panose="020F0502020204030204" pitchFamily="34" charset="0"/>
              </a:rPr>
              <a:t> using saved model, and the predictions look good.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xmlns="" id="{7FCF0AEE-A252-44B4-BEAA-FD653A6BC967}"/>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532264" y="2617290"/>
            <a:ext cx="9722295" cy="2951659"/>
          </a:xfrm>
          <a:prstGeom prst="rect">
            <a:avLst/>
          </a:prstGeom>
          <a:noFill/>
          <a:ln>
            <a:noFill/>
          </a:ln>
        </p:spPr>
      </p:pic>
    </p:spTree>
    <p:extLst>
      <p:ext uri="{BB962C8B-B14F-4D97-AF65-F5344CB8AC3E}">
        <p14:creationId xmlns:p14="http://schemas.microsoft.com/office/powerpoint/2010/main" xmlns="" val="1833155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AFB10-4610-4E90-B036-2E46D20B25E5}"/>
              </a:ext>
            </a:extLst>
          </p:cNvPr>
          <p:cNvSpPr>
            <a:spLocks noGrp="1"/>
          </p:cNvSpPr>
          <p:nvPr>
            <p:ph type="title"/>
          </p:nvPr>
        </p:nvSpPr>
        <p:spPr>
          <a:xfrm>
            <a:off x="1522413" y="116632"/>
            <a:ext cx="9829799" cy="1584176"/>
          </a:xfrm>
        </p:spPr>
        <p:txBody>
          <a:bodyPr>
            <a:normAutofit/>
          </a:bodyPr>
          <a:lstStyle/>
          <a:p>
            <a:r>
              <a:rPr lang="en-IN" dirty="0"/>
              <a:t>Conclusion:</a:t>
            </a:r>
          </a:p>
        </p:txBody>
      </p:sp>
      <p:sp>
        <p:nvSpPr>
          <p:cNvPr id="3" name="Content Placeholder 2">
            <a:extLst>
              <a:ext uri="{FF2B5EF4-FFF2-40B4-BE49-F238E27FC236}">
                <a16:creationId xmlns:a16="http://schemas.microsoft.com/office/drawing/2014/main" xmlns="" id="{BEF0F46B-4525-402B-8B70-52F18F4FC22F}"/>
              </a:ext>
            </a:extLst>
          </p:cNvPr>
          <p:cNvSpPr>
            <a:spLocks noGrp="1"/>
          </p:cNvSpPr>
          <p:nvPr>
            <p:ph idx="1"/>
          </p:nvPr>
        </p:nvSpPr>
        <p:spPr>
          <a:xfrm>
            <a:off x="1522413" y="1772816"/>
            <a:ext cx="9829799" cy="4968552"/>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Malignant Comment Classifier.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stop words. </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a:t>
            </a:r>
          </a:p>
          <a:p>
            <a:pPr marL="0" indent="0">
              <a:buNone/>
            </a:pPr>
            <a:endParaRPr lang="en-IN" sz="1650" dirty="0"/>
          </a:p>
        </p:txBody>
      </p:sp>
    </p:spTree>
    <p:extLst>
      <p:ext uri="{BB962C8B-B14F-4D97-AF65-F5344CB8AC3E}">
        <p14:creationId xmlns:p14="http://schemas.microsoft.com/office/powerpoint/2010/main" xmlns="" val="28106522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xmlns=""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xmlns="" id="{32D8E361-45C9-4F3D-9600-2D52A2C3F433}"/>
              </a:ext>
            </a:extLst>
          </p:cNvPr>
          <p:cNvPicPr>
            <a:picLocks noChangeAspect="1"/>
          </p:cNvPicPr>
          <p:nvPr/>
        </p:nvPicPr>
        <p:blipFill rotWithShape="1">
          <a:blip r:embed="rId2">
            <a:extLst>
              <a:ext uri="{28A0092B-C50C-407E-A947-70E740481C1C}">
                <a14:useLocalDpi xmlns:a14="http://schemas.microsoft.com/office/drawing/2010/main" xmlns=""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xmlns="" val="6362274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xmlns="" id="{EA411BC3-7B52-4E0A-8AC4-EA2965D262F3}"/>
              </a:ext>
            </a:extLst>
          </p:cNvPr>
          <p:cNvSpPr>
            <a:spLocks noGrp="1"/>
          </p:cNvSpPr>
          <p:nvPr>
            <p:ph idx="1"/>
          </p:nvPr>
        </p:nvSpPr>
        <p:spPr>
          <a:xfrm>
            <a:off x="1522413" y="1700808"/>
            <a:ext cx="9829799" cy="4968552"/>
          </a:xfrm>
        </p:spPr>
        <p:txBody>
          <a:bodyPr>
            <a:noAutofit/>
          </a:bodyPr>
          <a:lstStyle/>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What is Malignant Comment Classifier?</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Importance of Malignant Comment Classifier.</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Saving the model and predictions for test dataset from saved best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xmlns="" val="33534698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xmlns=""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Malignant Comment Classifier.</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the cleaned dataset.</a:t>
            </a:r>
          </a:p>
          <a:p>
            <a:pPr lvl="1"/>
            <a:r>
              <a:rPr lang="en-US" dirty="0">
                <a:solidFill>
                  <a:schemeClr val="tx2"/>
                </a:solidFill>
                <a:latin typeface="Century" panose="02040604050505020304" pitchFamily="18" charset="0"/>
              </a:rPr>
              <a:t>Predictions for test dataset from saved model.</a:t>
            </a:r>
          </a:p>
          <a:p>
            <a:endParaRPr lang="en-IN" dirty="0"/>
          </a:p>
        </p:txBody>
      </p:sp>
    </p:spTree>
    <p:extLst>
      <p:ext uri="{BB962C8B-B14F-4D97-AF65-F5344CB8AC3E}">
        <p14:creationId xmlns:p14="http://schemas.microsoft.com/office/powerpoint/2010/main" xmlns="" val="3154211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96A01-906C-4F39-89D2-6A73C0000004}"/>
              </a:ext>
            </a:extLst>
          </p:cNvPr>
          <p:cNvSpPr>
            <a:spLocks noGrp="1"/>
          </p:cNvSpPr>
          <p:nvPr>
            <p:ph type="title"/>
          </p:nvPr>
        </p:nvSpPr>
        <p:spPr>
          <a:xfrm>
            <a:off x="1522413" y="381000"/>
            <a:ext cx="9829799" cy="671736"/>
          </a:xfrm>
        </p:spPr>
        <p:txBody>
          <a:bodyPr/>
          <a:lstStyle/>
          <a:p>
            <a:r>
              <a:rPr lang="en-IN" dirty="0"/>
              <a:t>Problem Statement:</a:t>
            </a:r>
          </a:p>
        </p:txBody>
      </p:sp>
      <p:sp>
        <p:nvSpPr>
          <p:cNvPr id="3" name="Content Placeholder 2">
            <a:extLst>
              <a:ext uri="{FF2B5EF4-FFF2-40B4-BE49-F238E27FC236}">
                <a16:creationId xmlns:a16="http://schemas.microsoft.com/office/drawing/2014/main" xmlns="" id="{E09D721E-6BEE-479A-9984-32A1EC00F53D}"/>
              </a:ext>
            </a:extLst>
          </p:cNvPr>
          <p:cNvSpPr>
            <a:spLocks noGrp="1"/>
          </p:cNvSpPr>
          <p:nvPr>
            <p:ph idx="1"/>
          </p:nvPr>
        </p:nvSpPr>
        <p:spPr>
          <a:xfrm>
            <a:off x="1522413" y="1052736"/>
            <a:ext cx="9829799" cy="5805264"/>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 Online hate, described as abusive language, aggression, cyberbullying, hatefulness and many others has been identified as a major threat on online social media platforms. Social media platforms are the most prominent grounds for such toxic behaviour. 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Our goal is to build a prototype of online hate and abuse comment classifier which can used to classify hate and offensive comments so that it can be controlled and restricted from spreading hatred and cyberbullying. </a:t>
            </a:r>
          </a:p>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xmlns="" val="1332794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xmlns="" id="{0A8206DD-0782-4390-A86F-20EA444B06AC}"/>
              </a:ext>
            </a:extLst>
          </p:cNvPr>
          <p:cNvSpPr>
            <a:spLocks noGrp="1"/>
          </p:cNvSpPr>
          <p:nvPr>
            <p:ph idx="1"/>
          </p:nvPr>
        </p:nvSpPr>
        <p:spPr>
          <a:xfrm>
            <a:off x="1522413" y="1700808"/>
            <a:ext cx="9829799" cy="5112568"/>
          </a:xfrm>
        </p:spPr>
        <p:txBody>
          <a:bodyPr>
            <a:noAutofit/>
          </a:bodyPr>
          <a:lstStyle/>
          <a:p>
            <a:pPr marL="0" indent="0" algn="just">
              <a:lnSpc>
                <a:spcPct val="106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the past few years its seen that the cases related to social media hatred have increased exponentially. The social media is turning into a dark venomous pit for people now a days. Online hate is the result of difference in opinion, race, religion, occupation, nationality etc. In social media the people spreading or involved in such kind of activities uses filthy languages, aggression, images etc. to offend and gravely hurt the person on the other side. This is one of the major concerns now. The result of such activities can be dangerous. It gives mental trauma to the victims making their lives miserable. People who are not well aware of mental health online hate or cyber bullying become life threatening for them. Such cases are also at rise. It is also taking its toll on religions. Each and every day we can see an incident of fighting between people of different communities or religions due to offensive social media posts. Online hate, described as abusive language, aggression, cyberbullying, hatefulness, insults, personal attacks, provocation, racism, sexism, threats, or toxicity has been identified as a major threat on online social media platforms. These kinds of activities must be checked for a better future.</a:t>
            </a:r>
          </a:p>
        </p:txBody>
      </p:sp>
    </p:spTree>
    <p:extLst>
      <p:ext uri="{BB962C8B-B14F-4D97-AF65-F5344CB8AC3E}">
        <p14:creationId xmlns:p14="http://schemas.microsoft.com/office/powerpoint/2010/main" xmlns="" val="24242752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16372-B5D6-450C-9D30-0ED2779B89D7}"/>
              </a:ext>
            </a:extLst>
          </p:cNvPr>
          <p:cNvSpPr>
            <a:spLocks noGrp="1"/>
          </p:cNvSpPr>
          <p:nvPr>
            <p:ph type="title"/>
          </p:nvPr>
        </p:nvSpPr>
        <p:spPr>
          <a:xfrm>
            <a:off x="1522415" y="404664"/>
            <a:ext cx="9829798" cy="1296144"/>
          </a:xfrm>
        </p:spPr>
        <p:txBody>
          <a:bodyPr/>
          <a:lstStyle/>
          <a:p>
            <a:r>
              <a:rPr lang="en-IN" dirty="0"/>
              <a:t>What is Malignant Comment?</a:t>
            </a:r>
          </a:p>
        </p:txBody>
      </p:sp>
      <p:sp>
        <p:nvSpPr>
          <p:cNvPr id="3" name="Content Placeholder 2">
            <a:extLst>
              <a:ext uri="{FF2B5EF4-FFF2-40B4-BE49-F238E27FC236}">
                <a16:creationId xmlns:a16="http://schemas.microsoft.com/office/drawing/2014/main" xmlns="" id="{ED5FB2BD-30CF-4FFB-A9EF-5F58929C1DFC}"/>
              </a:ext>
            </a:extLst>
          </p:cNvPr>
          <p:cNvSpPr>
            <a:spLocks noGrp="1"/>
          </p:cNvSpPr>
          <p:nvPr>
            <p:ph sz="half" idx="1"/>
          </p:nvPr>
        </p:nvSpPr>
        <p:spPr>
          <a:xfrm>
            <a:off x="1488167" y="1984248"/>
            <a:ext cx="9829797" cy="1084712"/>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Malignant Comment Classification: A </a:t>
            </a:r>
            <a:r>
              <a:rPr lang="en-US" sz="2000" b="1" i="0" dirty="0">
                <a:solidFill>
                  <a:srgbClr val="202124"/>
                </a:solidFill>
                <a:effectLst/>
                <a:latin typeface="Century" panose="02040604050505020304" pitchFamily="18" charset="0"/>
              </a:rPr>
              <a:t>Classification model designed to detect the type of toxic comments to detect and prevent online bullying.</a:t>
            </a:r>
            <a:endParaRPr lang="en-IN" sz="2000" dirty="0">
              <a:latin typeface="Century" panose="02040604050505020304" pitchFamily="18" charset="0"/>
            </a:endParaRPr>
          </a:p>
        </p:txBody>
      </p:sp>
      <p:pic>
        <p:nvPicPr>
          <p:cNvPr id="7" name="Picture 6">
            <a:extLst>
              <a:ext uri="{FF2B5EF4-FFF2-40B4-BE49-F238E27FC236}">
                <a16:creationId xmlns:a16="http://schemas.microsoft.com/office/drawing/2014/main" xmlns="" id="{FDB4A409-D581-4C3C-9331-9E0B63DD554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77988" y="2780928"/>
            <a:ext cx="8064897" cy="4005064"/>
          </a:xfrm>
          <a:prstGeom prst="rect">
            <a:avLst/>
          </a:prstGeom>
        </p:spPr>
      </p:pic>
    </p:spTree>
    <p:extLst>
      <p:ext uri="{BB962C8B-B14F-4D97-AF65-F5344CB8AC3E}">
        <p14:creationId xmlns:p14="http://schemas.microsoft.com/office/powerpoint/2010/main" xmlns="" val="36383880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8D798F-E19B-48AC-B134-262B990D5F66}"/>
              </a:ext>
            </a:extLst>
          </p:cNvPr>
          <p:cNvSpPr>
            <a:spLocks noGrp="1"/>
          </p:cNvSpPr>
          <p:nvPr>
            <p:ph type="title"/>
          </p:nvPr>
        </p:nvSpPr>
        <p:spPr/>
        <p:txBody>
          <a:bodyPr/>
          <a:lstStyle/>
          <a:p>
            <a:r>
              <a:rPr lang="en-IN" dirty="0"/>
              <a:t>Importance of Malignant Comment Classifier.</a:t>
            </a:r>
          </a:p>
        </p:txBody>
      </p:sp>
      <p:sp>
        <p:nvSpPr>
          <p:cNvPr id="3" name="Content Placeholder 2">
            <a:extLst>
              <a:ext uri="{FF2B5EF4-FFF2-40B4-BE49-F238E27FC236}">
                <a16:creationId xmlns:a16="http://schemas.microsoft.com/office/drawing/2014/main" xmlns="" id="{C22A4B34-FEA9-4437-9DD0-30A876103DF4}"/>
              </a:ext>
            </a:extLst>
          </p:cNvPr>
          <p:cNvSpPr>
            <a:spLocks noGrp="1"/>
          </p:cNvSpPr>
          <p:nvPr>
            <p:ph sz="half" idx="1"/>
          </p:nvPr>
        </p:nvSpPr>
        <p:spPr>
          <a:xfrm>
            <a:off x="1488168" y="1700808"/>
            <a:ext cx="9829798" cy="5328592"/>
          </a:xfrm>
        </p:spPr>
        <p:txBody>
          <a:bodyPr>
            <a:normAutofit lnSpcReduction="10000"/>
          </a:bodyPr>
          <a:lstStyle/>
          <a:p>
            <a:pPr>
              <a:buFont typeface="Wingdings" panose="05000000000000000000" pitchFamily="2" charset="2"/>
              <a:buChar char="ü"/>
            </a:pPr>
            <a:r>
              <a:rPr lang="en-IN" sz="22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Nowadays users leave numerous comments on different social networks, news portals, and forums. Some of the comments are toxic or abusive. Due to numbers of comments, it is unfeasible to manually moderate them, so most of the systems use some kind of automatic discovery of toxicity using machine learning models. In this work, we performed a systematic review of the state-of-the-art in toxic comment classification using machine learning methods. First, we have investigated when and where the papers were published and their maturity level. In our analysis of every primary study we investigated: data set used, evaluation metric, used machine learning methods, classes of toxicity, and comment language</a:t>
            </a:r>
            <a:r>
              <a:rPr lang="en-US" sz="2000" dirty="0">
                <a:latin typeface="Century" panose="02040604050505020304" pitchFamily="18" charset="0"/>
              </a:rPr>
              <a:t>.</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Our goal is to build a prototype of online hate and abuse comment classifier which can used to classify hate and offensive comments so that it can be controlled and restricted from spreading hatred and cyber bullying.</a:t>
            </a:r>
            <a:endParaRPr lang="en-IN" sz="2000" dirty="0">
              <a:latin typeface="Century" panose="02040604050505020304" pitchFamily="18" charset="0"/>
            </a:endParaRPr>
          </a:p>
        </p:txBody>
      </p:sp>
    </p:spTree>
    <p:extLst>
      <p:ext uri="{BB962C8B-B14F-4D97-AF65-F5344CB8AC3E}">
        <p14:creationId xmlns:p14="http://schemas.microsoft.com/office/powerpoint/2010/main" xmlns="" val="35635984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xmlns="" id="{F0E5FD44-C34C-44B0-9780-EB76B2438FED}"/>
              </a:ext>
            </a:extLst>
          </p:cNvPr>
          <p:cNvSpPr>
            <a:spLocks noGrp="1"/>
          </p:cNvSpPr>
          <p:nvPr>
            <p:ph idx="1"/>
          </p:nvPr>
        </p:nvSpPr>
        <p:spPr>
          <a:xfrm>
            <a:off x="1522413" y="1700808"/>
            <a:ext cx="9829799" cy="4824536"/>
          </a:xfrm>
        </p:spPr>
        <p:txBody>
          <a:bodyPr>
            <a:noAutofit/>
          </a:bodyPr>
          <a:lstStyle/>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As a first step I have imported required libraries and I have imported the dataset which was in csv format.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Cleaned the data from junk values. Replace multiple spaces with single space So that it will be easy to classify it.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am creating a function for feature engineering and making three different columns using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comment_text</a:t>
            </a:r>
            <a:r>
              <a:rPr lang="en-IN" sz="2000" dirty="0">
                <a:effectLst/>
                <a:latin typeface="Century" panose="02040604050505020304" pitchFamily="18" charset="0"/>
                <a:ea typeface="Calibri" panose="020F0502020204030204" pitchFamily="34" charset="0"/>
                <a:cs typeface="Times New Roman" panose="02020603050405020304" pitchFamily="18" charset="0"/>
              </a:rPr>
              <a:t> column Length: indicating the length of the text. Exclamation: indicates whether ‘!’ is present in the text or not. Question: indicates whether ‘?’ is present in the text or not.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By observing these comments we can say that we need to do lot of text processing as there are many words which are not important for prediction, as well as numbers and other stuff.</a:t>
            </a:r>
          </a:p>
        </p:txBody>
      </p:sp>
    </p:spTree>
    <p:extLst>
      <p:ext uri="{BB962C8B-B14F-4D97-AF65-F5344CB8AC3E}">
        <p14:creationId xmlns:p14="http://schemas.microsoft.com/office/powerpoint/2010/main" xmlns="" val="15756894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AA67E-7C9F-4E66-93A5-3B34B52D1366}"/>
              </a:ext>
            </a:extLst>
          </p:cNvPr>
          <p:cNvSpPr>
            <a:spLocks noGrp="1"/>
          </p:cNvSpPr>
          <p:nvPr>
            <p:ph type="title"/>
          </p:nvPr>
        </p:nvSpPr>
        <p:spPr>
          <a:xfrm>
            <a:off x="1522413" y="116632"/>
            <a:ext cx="9829799" cy="1584176"/>
          </a:xfrm>
        </p:spPr>
        <p:txBody>
          <a:bodyPr>
            <a:normAutofit/>
          </a:bodyPr>
          <a:lstStyle/>
          <a:p>
            <a:r>
              <a:rPr lang="en-IN" dirty="0"/>
              <a:t>Visualization:</a:t>
            </a:r>
          </a:p>
        </p:txBody>
      </p:sp>
      <p:pic>
        <p:nvPicPr>
          <p:cNvPr id="4" name="Picture 3">
            <a:extLst>
              <a:ext uri="{FF2B5EF4-FFF2-40B4-BE49-F238E27FC236}">
                <a16:creationId xmlns:a16="http://schemas.microsoft.com/office/drawing/2014/main" xmlns="" id="{D6613213-4DEA-4E87-B408-E8F839DCDF6F}"/>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926060" y="2204864"/>
            <a:ext cx="5701324" cy="2648123"/>
          </a:xfrm>
          <a:prstGeom prst="rect">
            <a:avLst/>
          </a:prstGeom>
          <a:noFill/>
          <a:ln>
            <a:noFill/>
          </a:ln>
        </p:spPr>
      </p:pic>
      <p:sp>
        <p:nvSpPr>
          <p:cNvPr id="6" name="TextBox 5">
            <a:extLst>
              <a:ext uri="{FF2B5EF4-FFF2-40B4-BE49-F238E27FC236}">
                <a16:creationId xmlns:a16="http://schemas.microsoft.com/office/drawing/2014/main" xmlns="" id="{8FD2DF40-19D0-4FB0-A22F-07C102849CED}"/>
              </a:ext>
            </a:extLst>
          </p:cNvPr>
          <p:cNvSpPr txBox="1"/>
          <p:nvPr/>
        </p:nvSpPr>
        <p:spPr>
          <a:xfrm>
            <a:off x="1546302" y="5229200"/>
            <a:ext cx="9805910" cy="1015663"/>
          </a:xfrm>
          <a:prstGeom prst="rect">
            <a:avLst/>
          </a:prstGeom>
          <a:noFill/>
        </p:spPr>
        <p:txBody>
          <a:bodyPr wrap="square">
            <a:spAutoFit/>
          </a:bodyPr>
          <a:lstStyle/>
          <a:p>
            <a:pPr marL="285750" indent="-285750">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The above figure represents count plot for all our labels. Looking at this plot we can conclude that more number of comments has been labelled as malignant compared to others. Very less number of comments has been labelled as threat.</a:t>
            </a:r>
            <a:endParaRPr lang="en-IN" sz="2000" dirty="0">
              <a:latin typeface="Century" panose="02040604050505020304" pitchFamily="18" charset="0"/>
            </a:endParaRPr>
          </a:p>
        </p:txBody>
      </p:sp>
    </p:spTree>
    <p:extLst>
      <p:ext uri="{BB962C8B-B14F-4D97-AF65-F5344CB8AC3E}">
        <p14:creationId xmlns:p14="http://schemas.microsoft.com/office/powerpoint/2010/main" xmlns="" val="36205101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455</TotalTime>
  <Words>1621</Words>
  <Application>Microsoft Office PowerPoint</Application>
  <PresentationFormat>Custom</PresentationFormat>
  <Paragraphs>83</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Currency Symbols 16x9</vt:lpstr>
      <vt:lpstr>Project Presentation On  “Malignant Comment Classifier”</vt:lpstr>
      <vt:lpstr>Agenda:</vt:lpstr>
      <vt:lpstr>Overview:</vt:lpstr>
      <vt:lpstr>Problem Statement:</vt:lpstr>
      <vt:lpstr>Problem Understanding:</vt:lpstr>
      <vt:lpstr>What is Malignant Comment?</vt:lpstr>
      <vt:lpstr>Importance of Malignant Comment Classifier.</vt:lpstr>
      <vt:lpstr>Exploratory Data Analysis:</vt:lpstr>
      <vt:lpstr>Visualization:</vt:lpstr>
      <vt:lpstr>Visualization:</vt:lpstr>
      <vt:lpstr>Vizualization:</vt:lpstr>
      <vt:lpstr>Analysis:</vt:lpstr>
      <vt:lpstr>Model Building:</vt:lpstr>
      <vt:lpstr>Slide 14</vt:lpstr>
      <vt:lpstr>Hyper Parameter Tunning:</vt:lpstr>
      <vt:lpstr>Hyper Parameter Tunning:</vt:lpstr>
      <vt:lpstr>Saving the model and predictions for test dataset using saved model:</vt:lpstr>
      <vt:lpstr>Conclusion:</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Windows User</cp:lastModifiedBy>
  <cp:revision>10</cp:revision>
  <dcterms:created xsi:type="dcterms:W3CDTF">2021-10-01T13:22:47Z</dcterms:created>
  <dcterms:modified xsi:type="dcterms:W3CDTF">2021-12-10T14:35:45Z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